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8" r:id="rId4"/>
    <p:sldId id="259" r:id="rId5"/>
    <p:sldId id="260" r:id="rId6"/>
    <p:sldId id="277" r:id="rId7"/>
    <p:sldId id="275" r:id="rId8"/>
    <p:sldId id="264" r:id="rId9"/>
    <p:sldId id="273" r:id="rId10"/>
    <p:sldId id="262" r:id="rId11"/>
    <p:sldId id="263" r:id="rId12"/>
    <p:sldId id="266" r:id="rId13"/>
    <p:sldId id="279" r:id="rId14"/>
    <p:sldId id="274" r:id="rId15"/>
    <p:sldId id="265" r:id="rId16"/>
    <p:sldId id="271" r:id="rId17"/>
    <p:sldId id="267" r:id="rId18"/>
    <p:sldId id="268" r:id="rId19"/>
    <p:sldId id="270" r:id="rId20"/>
    <p:sldId id="272" r:id="rId21"/>
    <p:sldId id="278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>
      <p:cViewPr varScale="1">
        <p:scale>
          <a:sx n="66" d="100"/>
          <a:sy n="66" d="100"/>
        </p:scale>
        <p:origin x="-14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8D5DE-5C5F-4D8F-831C-5E7FFFA5A811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933D8-850C-49FC-9C72-A3B6BE9FB6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933D8-850C-49FC-9C72-A3B6BE9FB64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FA000-3781-4142-82F1-733FB5BFE071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F150-1228-479E-9C5A-3411D84BB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5E2D1-FEE7-418B-9439-B5C8230D0A74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82F03-9ADF-4A86-B1C3-2AA9444C1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2D5F3-B9C6-445D-8A4C-7C5EA92BD18F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0755C-3609-44FC-B6C8-36133A223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16725-EF8C-4893-B4AB-4D746CF25FBC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6B25D-5412-4ED6-A242-DE0A8CC24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F56F3-C4B7-4152-8A98-7310B48F723E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92501-38CF-437F-9CC1-B0D1FDC88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C76C5-5D1D-44CB-8E35-349A974CF200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993D7-49F4-444A-B1BB-7B0632530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20674-9917-4156-9BF0-6A5D73E29607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BD68D-50C2-46E6-A086-596956574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A35F4-96D3-49EA-9FC4-F92D422F3414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D34B8-16A2-4001-B196-7CA316233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DB401-E24B-474B-B76B-F4314C00338A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2E15A-DCDC-4BD1-8D23-FBFA352DD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A7DAD-18DC-489D-8B72-AC29A9F45891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80530-5510-4818-A07C-4516F80DC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F977A-F2D0-4C7E-A354-6DA366674A0C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5824-8E98-4E64-9F93-C432BAF28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E8E-E0F7-4C0E-8395-24B79CE1FE7B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21E8E-E0F7-4C0E-8395-24B79CE1FE7B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55CBB-5569-4C80-A10B-2C8BAF13B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28A538-5681-4554-907E-ED285454E6E3}" type="datetimeFigureOut">
              <a:rPr lang="ru-RU"/>
              <a:pPr>
                <a:defRPr/>
              </a:pPr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F91961-046F-4243-820A-85835DCA5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ru:%D0%9A%D1%80%D1%8B%D0%BB%D0%BE%D0%B2,_%D0%98%D0%B2%D0%B0%D0%BD_%D0%90%D0%BD%D0%B4%D1%80%D0%B5%D0%B5%D0%B2%D0%B8%D1%87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forizm.info/author/iogann-volfgang-gete/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://www.aforizm.info/author/edvard-gri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hyperlink" Target="http://www.aforizm.info/author/mark-tven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ortal@gramota.r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dics.ru/slovar/fil/ch/chuvstvo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tionary.org/wiki/%D0%B4%D0%B0%D1%82%D0%B5%D0%BB%D1%8C%D0%BD%D1%8B%D0%B9" TargetMode="External"/><Relationship Id="rId3" Type="http://schemas.openxmlformats.org/officeDocument/2006/relationships/hyperlink" Target="http://ru.wiktionary.org/wiki/%D1%81%D1%83%D1%89%D0%B5%D1%81%D1%82%D0%B2%D0%B8%D1%82%D0%B5%D0%BB%D1%8C%D0%BD%D0%BE%D0%B5" TargetMode="External"/><Relationship Id="rId7" Type="http://schemas.openxmlformats.org/officeDocument/2006/relationships/hyperlink" Target="http://ru.wiktionary.org/wiki/%D1%80%D0%BE%D0%B4%D0%B8%D1%82%D0%B5%D0%BB%D1%8C%D0%BD%D1%8B%D0%B9" TargetMode="External"/><Relationship Id="rId12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tionary.org/wiki/%D0%B8%D0%BC%D0%B5%D0%BD%D0%B8%D1%82%D0%B5%D0%BB%D1%8C%D0%BD%D1%8B%D0%B9" TargetMode="External"/><Relationship Id="rId11" Type="http://schemas.openxmlformats.org/officeDocument/2006/relationships/hyperlink" Target="http://ru.wiktionary.org/wiki/%D0%BF%D1%80%D0%B5%D0%B4%D0%BB%D0%BE%D0%B6%D0%BD%D1%8B%D0%B9" TargetMode="External"/><Relationship Id="rId5" Type="http://schemas.openxmlformats.org/officeDocument/2006/relationships/hyperlink" Target="http://ru.wiktionary.org/wiki/%D0%BF%D0%B0%D0%B4%D0%B5%D0%B6" TargetMode="External"/><Relationship Id="rId10" Type="http://schemas.openxmlformats.org/officeDocument/2006/relationships/hyperlink" Target="http://ru.wiktionary.org/wiki/%D1%82%D0%B2%D0%BE%D1%80%D0%B8%D1%82%D0%B5%D0%BB%D1%8C%D0%BD%D1%8B%D0%B9" TargetMode="External"/><Relationship Id="rId4" Type="http://schemas.openxmlformats.org/officeDocument/2006/relationships/hyperlink" Target="http://ru.wiktionary.org/wiki/%D1%81%D0%BA%D0%BB%D0%BE%D0%BD%D0%B5%D0%BD%D0%B8%D0%B5" TargetMode="External"/><Relationship Id="rId9" Type="http://schemas.openxmlformats.org/officeDocument/2006/relationships/hyperlink" Target="http://ru.wiktionary.org/wiki/%D0%B2%D0%B8%D0%BD%D0%B8%D1%82%D0%B5%D0%BB%D1%8C%D0%BD%D1%8B%D0%B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42899"/>
            <a:ext cx="9913907" cy="700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9251" y="260648"/>
            <a:ext cx="8715404" cy="92869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Межмуниципальный конкурс презентаций</a:t>
            </a:r>
            <a:b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</a:rPr>
              <a:t>«Энциклопедия одного слова»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359" y="1541233"/>
            <a:ext cx="9001188" cy="4572032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4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no Pro Smbd Display" pitchFamily="18" charset="0"/>
              </a:rPr>
              <a:t>Энциклопедия слова</a:t>
            </a:r>
          </a:p>
          <a:p>
            <a:r>
              <a:rPr lang="ru-RU" sz="4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no Pro Smbd Display" pitchFamily="18" charset="0"/>
              </a:rPr>
              <a:t> </a:t>
            </a:r>
            <a:r>
              <a:rPr lang="ru-RU" sz="47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no Pro Smbd Display" pitchFamily="18" charset="0"/>
              </a:rPr>
              <a:t>«Радость»</a:t>
            </a: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Бирюкова </a:t>
            </a:r>
            <a:r>
              <a:rPr lang="ru-RU" sz="2000" smtClean="0">
                <a:solidFill>
                  <a:schemeClr val="tx1"/>
                </a:solidFill>
              </a:rPr>
              <a:t>Вера Владимировна</a:t>
            </a:r>
            <a:r>
              <a:rPr lang="ru-RU" sz="2000" smtClean="0">
                <a:solidFill>
                  <a:schemeClr val="tx1"/>
                </a:solidFill>
              </a:rPr>
              <a:t>,                                                                                                                                                                                                                                                                                ученица </a:t>
            </a:r>
            <a:r>
              <a:rPr lang="ru-RU" sz="2000" dirty="0" smtClean="0">
                <a:solidFill>
                  <a:schemeClr val="tx1"/>
                </a:solidFill>
              </a:rPr>
              <a:t>7 </a:t>
            </a:r>
            <a:r>
              <a:rPr lang="ru-RU" sz="2000" smtClean="0">
                <a:solidFill>
                  <a:schemeClr val="tx1"/>
                </a:solidFill>
              </a:rPr>
              <a:t>класса </a:t>
            </a:r>
            <a:r>
              <a:rPr lang="ru-RU" sz="2000" smtClean="0">
                <a:solidFill>
                  <a:schemeClr val="tx1"/>
                </a:solidFill>
              </a:rPr>
              <a:t>МКОУ </a:t>
            </a:r>
            <a:r>
              <a:rPr lang="ru-RU" sz="2000" dirty="0" smtClean="0">
                <a:solidFill>
                  <a:schemeClr val="tx1"/>
                </a:solidFill>
              </a:rPr>
              <a:t>СОШ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п. Прудовой Екатериновского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района, Саратовской области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    Руководитель: Алексеева Е.В.,                                                                                                                                                                                                                                      учитель русского языка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 descr="C:\Documents and Settings\Admin\Рабочий стол\энциклопедия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714752"/>
            <a:ext cx="3495871" cy="23985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Мои документы\Мои рисунки\1246472304_5-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Синонимы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 и </a:t>
            </a:r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антонимы</a:t>
            </a:r>
            <a:endParaRPr lang="ru-RU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2500330" cy="3643338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000364" y="1214422"/>
            <a:ext cx="5686436" cy="44291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i="1" dirty="0" smtClean="0">
                <a:latin typeface="Arial Narrow" pitchFamily="34" charset="0"/>
              </a:rPr>
              <a:t>Сердце мое испытало</a:t>
            </a:r>
          </a:p>
          <a:p>
            <a:pPr>
              <a:buNone/>
            </a:pPr>
            <a:r>
              <a:rPr lang="ru-RU" sz="2400" b="1" i="1" dirty="0" smtClean="0">
                <a:latin typeface="Arial Narrow" pitchFamily="34" charset="0"/>
              </a:rPr>
              <a:t> много </a:t>
            </a:r>
            <a:r>
              <a:rPr lang="ru-RU" sz="2400" b="1" i="1" dirty="0" smtClean="0">
                <a:solidFill>
                  <a:srgbClr val="FF0000"/>
                </a:solidFill>
                <a:latin typeface="Arial Narrow" pitchFamily="34" charset="0"/>
              </a:rPr>
              <a:t>радостей и горестей</a:t>
            </a:r>
            <a:r>
              <a:rPr lang="ru-RU" sz="2400" b="1" i="1" dirty="0" smtClean="0">
                <a:latin typeface="Arial Narrow" pitchFamily="34" charset="0"/>
              </a:rPr>
              <a:t>. </a:t>
            </a:r>
          </a:p>
          <a:p>
            <a:pPr>
              <a:buNone/>
            </a:pPr>
            <a:r>
              <a:rPr lang="ru-RU" sz="1600" i="1" dirty="0" smtClean="0">
                <a:latin typeface="Arial Narrow" pitchFamily="34" charset="0"/>
              </a:rPr>
              <a:t>И.С.Тургенев  «Рудин» </a:t>
            </a:r>
          </a:p>
          <a:p>
            <a:pPr>
              <a:buNone/>
            </a:pPr>
            <a:endParaRPr lang="ru-RU" sz="1200" b="1" i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ru-RU" sz="2000" b="1" i="1" dirty="0" smtClean="0">
                <a:latin typeface="Arial Narrow" pitchFamily="34" charset="0"/>
              </a:rPr>
              <a:t>Чем окончится наш бег? </a:t>
            </a:r>
            <a:r>
              <a:rPr lang="ru-RU" sz="2000" b="1" i="1" dirty="0" smtClean="0">
                <a:solidFill>
                  <a:srgbClr val="FF0000"/>
                </a:solidFill>
                <a:latin typeface="Arial Narrow" pitchFamily="34" charset="0"/>
              </a:rPr>
              <a:t>Радостью </a:t>
            </a:r>
            <a:r>
              <a:rPr lang="ru-RU" sz="2000" b="1" i="1" dirty="0" smtClean="0">
                <a:latin typeface="Arial Narrow" pitchFamily="34" charset="0"/>
              </a:rPr>
              <a:t>ль?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Arial Narrow" pitchFamily="34" charset="0"/>
              </a:rPr>
              <a:t> Кручиной? </a:t>
            </a:r>
          </a:p>
          <a:p>
            <a:pPr>
              <a:buNone/>
            </a:pPr>
            <a:r>
              <a:rPr lang="ru-RU" sz="1600" i="1" dirty="0" smtClean="0"/>
              <a:t>А. К. Толстой. Колокольчики мои...</a:t>
            </a:r>
            <a:r>
              <a:rPr lang="ru-RU" sz="1600" dirty="0" smtClean="0"/>
              <a:t>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…</a:t>
            </a:r>
            <a:r>
              <a:rPr lang="ru-RU" sz="2000" b="1" i="1" dirty="0" smtClean="0">
                <a:latin typeface="Arial Narrow" pitchFamily="34" charset="0"/>
              </a:rPr>
              <a:t>И, внемля им, вздохнет </a:t>
            </a:r>
          </a:p>
          <a:p>
            <a:pPr>
              <a:buNone/>
            </a:pPr>
            <a:r>
              <a:rPr lang="ru-RU" sz="2000" b="1" i="1" dirty="0" smtClean="0">
                <a:latin typeface="Arial Narrow" pitchFamily="34" charset="0"/>
              </a:rPr>
              <a:t>о славе младость,</a:t>
            </a:r>
          </a:p>
          <a:p>
            <a:pPr>
              <a:buNone/>
            </a:pPr>
            <a:r>
              <a:rPr lang="ru-RU" sz="2000" b="1" i="1" dirty="0" smtClean="0">
                <a:latin typeface="Arial Narrow" pitchFamily="34" charset="0"/>
              </a:rPr>
              <a:t> Утешится безмолвная </a:t>
            </a:r>
            <a:r>
              <a:rPr lang="ru-RU" sz="2000" b="1" i="1" dirty="0" smtClean="0">
                <a:solidFill>
                  <a:srgbClr val="FF0000"/>
                </a:solidFill>
                <a:latin typeface="Arial Narrow" pitchFamily="34" charset="0"/>
              </a:rPr>
              <a:t>печаль</a:t>
            </a:r>
            <a:r>
              <a:rPr lang="ru-RU" sz="2000" b="1" i="1" dirty="0" smtClean="0">
                <a:latin typeface="Arial Narrow" pitchFamily="34" charset="0"/>
              </a:rPr>
              <a:t>, </a:t>
            </a:r>
          </a:p>
          <a:p>
            <a:pPr>
              <a:buNone/>
            </a:pPr>
            <a:r>
              <a:rPr lang="ru-RU" sz="2000" b="1" i="1" dirty="0" smtClean="0">
                <a:latin typeface="Arial Narrow" pitchFamily="34" charset="0"/>
              </a:rPr>
              <a:t>И резвая задумается </a:t>
            </a:r>
            <a:r>
              <a:rPr lang="ru-RU" sz="2000" b="1" i="1" dirty="0" smtClean="0">
                <a:solidFill>
                  <a:srgbClr val="FF0000"/>
                </a:solidFill>
                <a:latin typeface="Arial Narrow" pitchFamily="34" charset="0"/>
              </a:rPr>
              <a:t>радость</a:t>
            </a:r>
            <a:r>
              <a:rPr lang="ru-RU" sz="2000" b="1" i="1" dirty="0" smtClean="0">
                <a:latin typeface="Arial Narrow" pitchFamily="34" charset="0"/>
              </a:rPr>
              <a:t>. </a:t>
            </a:r>
          </a:p>
          <a:p>
            <a:pPr>
              <a:buNone/>
            </a:pPr>
            <a:r>
              <a:rPr lang="ru-RU" sz="1600" i="1" dirty="0" smtClean="0"/>
              <a:t>Пушкин. К портрету Жуковского.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29699" name="Picture 3" descr="C:\Documents and Settings\Admin\Рабочий стол\книг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77188">
            <a:off x="571472" y="4500570"/>
            <a:ext cx="1428750" cy="142875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57158" y="1428736"/>
            <a:ext cx="2500330" cy="364333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Радость –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отрада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веселье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 удовольствие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 удовлетворение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ликование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торжество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услада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наслажденье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утеха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72232" y="3000372"/>
            <a:ext cx="2571768" cy="364333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Радость –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Грусть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 печаль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тоска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кручина (нар. - поэт.)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огорчение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горе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горесть </a:t>
            </a:r>
          </a:p>
          <a:p>
            <a:pPr>
              <a:buNone/>
            </a:pPr>
            <a:r>
              <a:rPr lang="ru-RU" sz="2000" dirty="0" smtClean="0">
                <a:latin typeface="Arial Narrow" pitchFamily="34" charset="0"/>
              </a:rPr>
              <a:t>скорбь.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flipH="1">
            <a:off x="1214414" y="1000108"/>
            <a:ext cx="500066" cy="42862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flipH="1">
            <a:off x="7429519" y="1000108"/>
            <a:ext cx="597223" cy="207170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0"/>
            <a:ext cx="1214446" cy="6572272"/>
          </a:xfrm>
        </p:spPr>
        <p:txBody>
          <a:bodyPr vert="wordArtVert"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ross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endParaRPr lang="ru-RU" sz="6000" b="1" spc="50" dirty="0">
              <a:ln w="3175" cmpd="dbl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1857356" y="3643314"/>
            <a:ext cx="6429388" cy="1571636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</a:rPr>
              <a:t>Олицетворения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: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То радость, то печаль </a:t>
            </a:r>
            <a:r>
              <a:rPr lang="ru-RU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спешат ко мне прильнуть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И страх, как пес, ложится у порога.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2714580" y="5143512"/>
            <a:ext cx="6429420" cy="1714488"/>
          </a:xfrm>
          <a:prstGeom prst="star6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</a:rPr>
              <a:t>Оксюмороны:</a:t>
            </a:r>
            <a:endParaRPr lang="ru-RU" sz="2000" b="1" dirty="0" smtClean="0">
              <a:solidFill>
                <a:schemeClr val="tx1"/>
              </a:solidFill>
              <a:latin typeface="Arial Narrow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</a:rPr>
              <a:t>Грустная радость (Есенин)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</a:rPr>
              <a:t>Тоскливая радость (Горький)</a:t>
            </a:r>
            <a:endParaRPr lang="ru-RU" sz="20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2714612" y="0"/>
            <a:ext cx="6429388" cy="3714752"/>
          </a:xfrm>
          <a:prstGeom prst="cloudCallout">
            <a:avLst>
              <a:gd name="adj1" fmla="val -12821"/>
              <a:gd name="adj2" fmla="val 4221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Метафорические сравнения</a:t>
            </a:r>
          </a:p>
          <a:p>
            <a:r>
              <a:rPr lang="ru-RU" dirty="0" smtClean="0"/>
              <a:t>Радость что </a:t>
            </a:r>
            <a:r>
              <a:rPr lang="ru-RU" u="sng" dirty="0" smtClean="0"/>
              <a:t>солнышко</a:t>
            </a:r>
            <a:r>
              <a:rPr lang="ru-RU" dirty="0" smtClean="0"/>
              <a:t>. (</a:t>
            </a:r>
            <a:r>
              <a:rPr lang="ru-RU" dirty="0" err="1" smtClean="0"/>
              <a:t>ум.-ласк</a:t>
            </a:r>
            <a:r>
              <a:rPr lang="ru-RU" dirty="0" smtClean="0"/>
              <a:t>. инд.-авт. О большой, </a:t>
            </a:r>
            <a:r>
              <a:rPr lang="ru-RU" dirty="0" err="1" smtClean="0"/>
              <a:t>неодоливаемой</a:t>
            </a:r>
            <a:r>
              <a:rPr lang="ru-RU" dirty="0" smtClean="0"/>
              <a:t> радости, неуёмном счастье, веселье</a:t>
            </a:r>
          </a:p>
          <a:p>
            <a:pPr lvl="0"/>
            <a:r>
              <a:rPr lang="ru-RU" dirty="0" smtClean="0"/>
              <a:t>2. Как </a:t>
            </a:r>
            <a:r>
              <a:rPr lang="ru-RU" u="sng" dirty="0" smtClean="0"/>
              <a:t>поток с вершины утеса</a:t>
            </a:r>
            <a:r>
              <a:rPr lang="ru-RU" dirty="0" smtClean="0"/>
              <a:t>, радость быстро протекла (Вяземский).</a:t>
            </a:r>
          </a:p>
          <a:p>
            <a:pPr lvl="0"/>
            <a:r>
              <a:rPr lang="ru-RU" dirty="0" smtClean="0"/>
              <a:t>3. В душе блеснула радость, как </a:t>
            </a:r>
            <a:r>
              <a:rPr lang="ru-RU" u="sng" dirty="0" smtClean="0"/>
              <a:t>искры яркие на снежном хрустале</a:t>
            </a:r>
            <a:r>
              <a:rPr lang="ru-RU" dirty="0" smtClean="0"/>
              <a:t> (Вяземский).</a:t>
            </a:r>
          </a:p>
          <a:p>
            <a:pPr lvl="0"/>
            <a:r>
              <a:rPr lang="ru-RU" dirty="0" smtClean="0"/>
              <a:t>4. Радость - что </a:t>
            </a:r>
            <a:r>
              <a:rPr lang="ru-RU" u="sng" dirty="0" smtClean="0"/>
              <a:t>сахар</a:t>
            </a:r>
            <a:r>
              <a:rPr lang="ru-RU" dirty="0" smtClean="0"/>
              <a:t>… (Цветаева)</a:t>
            </a:r>
          </a:p>
          <a:p>
            <a:endParaRPr lang="ru-RU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Багетная рамка 13"/>
          <p:cNvSpPr/>
          <p:nvPr/>
        </p:nvSpPr>
        <p:spPr>
          <a:xfrm>
            <a:off x="571472" y="214290"/>
            <a:ext cx="1285884" cy="6643710"/>
          </a:xfrm>
          <a:prstGeom prst="beve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Тропы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136207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Эпитеты к слову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«радость»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314327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К слову можно подобрать более ста эпитетов! Вот только некоторые из них: </a:t>
            </a:r>
          </a:p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Радость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- безбрежная, безгрешная, беззаботная, безмерная, безмятежная, безотчетная, безудержная, безумная, безыскусственная, бесконечная, беспечная, беспокойная, беспричинная, бесхитростная, бешеная, блаженная, благоговейная, бодрая, большая, буйная, бурная, быстротечная (устар. поэт.), великая, веселая, ветреная, вешняя, восторженная, высокая, глубокая, гордая, горячая, двойная, детская, дикая (разг.), доверчивая, жгучая, жаркая, жестокая, живая, животная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Documents and Settings\Admin\Рабочий стол\cvetki-1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486275"/>
            <a:ext cx="1409700" cy="2371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>
                <a:latin typeface="Monotype Corsiva" pitchFamily="66" charset="0"/>
              </a:rPr>
              <a:t>Рифмы к слову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5186370" cy="5126055"/>
          </a:xfrm>
        </p:spPr>
        <p:txBody>
          <a:bodyPr numCol="1">
            <a:noAutofit/>
          </a:bodyPr>
          <a:lstStyle/>
          <a:p>
            <a:pPr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39938" name="Picture 2" descr="C:\Documents and Settings\Admin\Рабочий стол\книги\горящ. свеча-ан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0"/>
            <a:ext cx="2508001" cy="1948663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357158" y="857232"/>
            <a:ext cx="5429320" cy="4929222"/>
          </a:xfrm>
          <a:prstGeom prst="cloudCallout">
            <a:avLst>
              <a:gd name="adj1" fmla="val -10317"/>
              <a:gd name="adj2" fmla="val 387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108000" rtlCol="0" anchor="ctr"/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  <a:t>  Благость                           младость                            гордость                              </a:t>
            </a:r>
            <a:r>
              <a:rPr lang="ru-RU" sz="2400" b="1" i="1" dirty="0" err="1" smtClean="0">
                <a:solidFill>
                  <a:srgbClr val="0070C0"/>
                </a:solidFill>
                <a:latin typeface="Monotype Corsiva" pitchFamily="66" charset="0"/>
              </a:rPr>
              <a:t>хладость</a:t>
            </a:r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сладость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  <a:t> слабость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  <a:t>усталость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  <a:t>жалость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  <a:t>   тягость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285860"/>
            <a:ext cx="3614734" cy="355441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9"/>
            <a:ext cx="4038600" cy="421484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285728"/>
            <a:ext cx="4000528" cy="857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latin typeface="Arial Narrow" pitchFamily="34" charset="0"/>
              </a:rPr>
              <a:t>   Крылатые слова и выражения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85728"/>
            <a:ext cx="4429156" cy="85725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Фразеологизмы  с значением «радость»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9" name="Выноска 3 (граница и черта) 8"/>
          <p:cNvSpPr/>
          <p:nvPr/>
        </p:nvSpPr>
        <p:spPr>
          <a:xfrm>
            <a:off x="785786" y="1357298"/>
            <a:ext cx="3786214" cy="3571900"/>
          </a:xfrm>
          <a:prstGeom prst="accentBorderCallout3">
            <a:avLst>
              <a:gd name="adj1" fmla="val 19118"/>
              <a:gd name="adj2" fmla="val -850"/>
              <a:gd name="adj3" fmla="val 25373"/>
              <a:gd name="adj4" fmla="val -9864"/>
              <a:gd name="adj5" fmla="val 93378"/>
              <a:gd name="adj6" fmla="val -9184"/>
              <a:gd name="adj7" fmla="val 117010"/>
              <a:gd name="adj8" fmla="val 28744"/>
            </a:avLst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1</a:t>
            </a:r>
            <a:r>
              <a:rPr lang="ru-RU" sz="2000" b="1" dirty="0" smtClean="0">
                <a:latin typeface="Arial Narrow" pitchFamily="34" charset="0"/>
              </a:rPr>
              <a:t>) Быть (почувствовать себя) на седьмом небе. </a:t>
            </a:r>
          </a:p>
          <a:p>
            <a:r>
              <a:rPr lang="ru-RU" sz="2000" b="1" dirty="0" smtClean="0">
                <a:latin typeface="Arial Narrow" pitchFamily="34" charset="0"/>
              </a:rPr>
              <a:t>2) Быть на верху блаженства. </a:t>
            </a:r>
          </a:p>
          <a:p>
            <a:r>
              <a:rPr lang="ru-RU" sz="2000" b="1" dirty="0" smtClean="0">
                <a:latin typeface="Arial Narrow" pitchFamily="34" charset="0"/>
              </a:rPr>
              <a:t>3) Дух захватывает. </a:t>
            </a:r>
          </a:p>
          <a:p>
            <a:r>
              <a:rPr lang="ru-RU" sz="2000" b="1" dirty="0" smtClean="0">
                <a:latin typeface="Arial Narrow" pitchFamily="34" charset="0"/>
              </a:rPr>
              <a:t>4) Воспрянуть духом. </a:t>
            </a:r>
          </a:p>
          <a:p>
            <a:r>
              <a:rPr lang="ru-RU" sz="2000" b="1" dirty="0" smtClean="0">
                <a:latin typeface="Arial Narrow" pitchFamily="34" charset="0"/>
              </a:rPr>
              <a:t>5) Без ума. </a:t>
            </a:r>
          </a:p>
          <a:p>
            <a:r>
              <a:rPr lang="ru-RU" sz="2000" b="1" dirty="0" smtClean="0">
                <a:latin typeface="Arial Narrow" pitchFamily="34" charset="0"/>
              </a:rPr>
              <a:t>6) Без памяти..</a:t>
            </a:r>
          </a:p>
          <a:p>
            <a:r>
              <a:rPr lang="ru-RU" sz="2000" b="1" dirty="0" smtClean="0">
                <a:latin typeface="Arial Narrow" pitchFamily="34" charset="0"/>
              </a:rPr>
              <a:t> 7) В свое удовольствие. </a:t>
            </a:r>
          </a:p>
          <a:p>
            <a:r>
              <a:rPr lang="ru-RU" sz="2000" b="1" dirty="0" smtClean="0">
                <a:latin typeface="Arial Narrow" pitchFamily="34" charset="0"/>
              </a:rPr>
              <a:t>8) Сойти с ума. </a:t>
            </a:r>
          </a:p>
          <a:p>
            <a:r>
              <a:rPr lang="ru-RU" sz="2000" b="1" dirty="0" smtClean="0">
                <a:latin typeface="Arial Narrow" pitchFamily="34" charset="0"/>
              </a:rPr>
              <a:t>9) Вознестись до небес. </a:t>
            </a:r>
          </a:p>
          <a:p>
            <a:r>
              <a:rPr lang="ru-RU" sz="2000" b="1" dirty="0" smtClean="0">
                <a:latin typeface="Arial Narrow" pitchFamily="34" charset="0"/>
              </a:rPr>
              <a:t>10) Вне себя.</a:t>
            </a:r>
          </a:p>
          <a:p>
            <a:endParaRPr lang="ru-RU" sz="2000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714876" y="1285860"/>
            <a:ext cx="3929090" cy="3643338"/>
          </a:xfrm>
          <a:prstGeom prst="wedgeRect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Служить бы рад, прислуживаться тошно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  Из комедии «Горе от ума» (1824) А. С. </a:t>
            </a:r>
            <a:r>
              <a:rPr lang="ru-RU" u="sng" dirty="0" err="1" smtClean="0">
                <a:solidFill>
                  <a:srgbClr val="0070C0"/>
                </a:solidFill>
                <a:latin typeface="Arial Narrow" pitchFamily="34" charset="0"/>
              </a:rPr>
              <a:t>Грибоедова</a:t>
            </a:r>
            <a:r>
              <a:rPr lang="ru-RU" u="sng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(1795—1829). Слова Чацкого (действ. 2)</a:t>
            </a:r>
          </a:p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  Это радость со слезами на глазах -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 Иносказательно о каком-либо достижении, радостном событии, которые стоили многих усилий, жертв и т. д.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       ( Из песни «День Победы»  - 1975)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От </a:t>
            </a:r>
            <a:r>
              <a:rPr lang="ru-RU" b="1" dirty="0" smtClean="0"/>
              <a:t>радости</a:t>
            </a:r>
            <a:r>
              <a:rPr lang="ru-RU" dirty="0" smtClean="0"/>
              <a:t> в зобу дыханье спёрло. </a:t>
            </a:r>
            <a:r>
              <a:rPr lang="ru-RU" i="1" dirty="0" smtClean="0">
                <a:solidFill>
                  <a:schemeClr val="bg1"/>
                </a:solidFill>
                <a:hlinkClick r:id="rId3" tooltip="w:ru:Крылов, Иван Андреевич"/>
              </a:rPr>
              <a:t>И. А. Крылов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buNone/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882BC"/>
              </a:clrFrom>
              <a:clrTo>
                <a:srgbClr val="5882BC">
                  <a:alpha val="0"/>
                </a:srgbClr>
              </a:clrTo>
            </a:clrChange>
          </a:blip>
          <a:srcRect l="9000" t="21127" r="15999"/>
          <a:stretch>
            <a:fillRect/>
          </a:stretch>
        </p:blipFill>
        <p:spPr bwMode="auto">
          <a:xfrm>
            <a:off x="6072198" y="5143512"/>
            <a:ext cx="238393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i="1" dirty="0" smtClean="0">
                <a:latin typeface="Monotype Corsiva" pitchFamily="66" charset="0"/>
              </a:rPr>
              <a:t>Слово в пословицах и поговорках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3428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После грозы ведро, после печали </a:t>
            </a:r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</a:rPr>
              <a:t>радость.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 </a:t>
            </a:r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</a:rPr>
              <a:t>радости с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ыщут, а в горести забудут.</a:t>
            </a:r>
          </a:p>
          <a:p>
            <a:pPr lvl="0"/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</a:rPr>
              <a:t>Радость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держи в кармане, а горе - на аркане.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Горе на двоих - полгоря, </a:t>
            </a:r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</a:rPr>
              <a:t>радость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на двоих - две радости.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От </a:t>
            </a:r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</a:rPr>
              <a:t>радости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кудри вьются, от печали секутся.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Лучше воду пить в </a:t>
            </a:r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</a:rPr>
              <a:t>радости,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чем мёд в кручине.</a:t>
            </a:r>
          </a:p>
          <a:p>
            <a:pPr lvl="0"/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</a:rPr>
              <a:t>Радость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не вечна, печаль не бесконечна.</a:t>
            </a:r>
          </a:p>
          <a:p>
            <a:pPr lvl="0"/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</a:rPr>
              <a:t>Не радуйся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нашедши, не горюй потерявши. </a:t>
            </a:r>
          </a:p>
          <a:p>
            <a:endParaRPr lang="ru-RU" dirty="0"/>
          </a:p>
        </p:txBody>
      </p:sp>
      <p:pic>
        <p:nvPicPr>
          <p:cNvPr id="37890" name="Picture 2" descr="C:\Documents and Settings\Admin\Рабочий стол\фольклор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57298"/>
            <a:ext cx="3615317" cy="46259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8001056" cy="1274786"/>
          </a:xfrm>
        </p:spPr>
        <p:txBody>
          <a:bodyPr>
            <a:prstTxWarp prst="textChevron">
              <a:avLst>
                <a:gd name="adj" fmla="val 8519"/>
              </a:avLst>
            </a:prstTxWarp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</a:t>
            </a:r>
            <a:r>
              <a:rPr lang="ru-RU" dirty="0" smtClean="0">
                <a:solidFill>
                  <a:schemeClr val="bg1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т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ш</a:t>
            </a:r>
            <a:r>
              <a:rPr lang="ru-RU" dirty="0" smtClean="0">
                <a:solidFill>
                  <a:srgbClr val="FF0000"/>
                </a:solidFill>
              </a:rPr>
              <a:t>к</a:t>
            </a:r>
            <a:r>
              <a:rPr lang="ru-RU" dirty="0" smtClean="0">
                <a:solidFill>
                  <a:schemeClr val="bg1"/>
                </a:solidFill>
              </a:rPr>
              <a:t>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По реке плывут калоши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По четыре штуки в ряд.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Пусть тебе по гороскопу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Только </a:t>
            </a:r>
            <a:r>
              <a:rPr lang="ru-RU" b="1" i="1" u="sng" dirty="0" smtClean="0">
                <a:solidFill>
                  <a:srgbClr val="002060"/>
                </a:solidFill>
                <a:latin typeface="Arial Narrow" pitchFamily="34" charset="0"/>
              </a:rPr>
              <a:t>радости</a:t>
            </a:r>
            <a:r>
              <a:rPr lang="ru-RU" b="1" i="1" dirty="0" smtClean="0">
                <a:solidFill>
                  <a:srgbClr val="FF0000"/>
                </a:solidFill>
                <a:latin typeface="Arial Narrow" pitchFamily="34" charset="0"/>
              </a:rPr>
              <a:t> сулят.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Arial Narrow" pitchFamily="34" charset="0"/>
              </a:rPr>
              <a:t>Юбка нова, юбка нова,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Arial Narrow" pitchFamily="34" charset="0"/>
              </a:rPr>
              <a:t>Назади четыре шва,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Arial Narrow" pitchFamily="34" charset="0"/>
              </a:rPr>
              <a:t>Кабы миленький посватался,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  <a:latin typeface="Arial Narrow" pitchFamily="34" charset="0"/>
              </a:rPr>
              <a:t>Я бы с </a:t>
            </a:r>
            <a:r>
              <a:rPr lang="ru-RU" b="1" i="1" u="sng" dirty="0" smtClean="0">
                <a:solidFill>
                  <a:srgbClr val="002060"/>
                </a:solidFill>
                <a:latin typeface="Arial Narrow" pitchFamily="34" charset="0"/>
              </a:rPr>
              <a:t>радостью</a:t>
            </a:r>
            <a:r>
              <a:rPr lang="ru-RU" b="1" i="1" dirty="0" smtClean="0">
                <a:solidFill>
                  <a:srgbClr val="FFFF00"/>
                </a:solidFill>
                <a:latin typeface="Arial Narrow" pitchFamily="34" charset="0"/>
              </a:rPr>
              <a:t> пошла.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Приневолили родители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Идти за </a:t>
            </a:r>
            <a:r>
              <a:rPr lang="ru-RU" b="1" i="1" dirty="0" err="1" smtClean="0">
                <a:solidFill>
                  <a:srgbClr val="C00000"/>
                </a:solidFill>
                <a:latin typeface="Arial Narrow" pitchFamily="34" charset="0"/>
              </a:rPr>
              <a:t>дурака</a:t>
            </a:r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;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Не видала в жизни </a:t>
            </a:r>
            <a:r>
              <a:rPr lang="ru-RU" b="1" i="1" u="sng" dirty="0" smtClean="0">
                <a:solidFill>
                  <a:srgbClr val="002060"/>
                </a:solidFill>
                <a:latin typeface="Arial Narrow" pitchFamily="34" charset="0"/>
              </a:rPr>
              <a:t>радости </a:t>
            </a:r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—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Избиты все бока! </a:t>
            </a:r>
          </a:p>
          <a:p>
            <a:endParaRPr lang="ru-RU" dirty="0"/>
          </a:p>
        </p:txBody>
      </p:sp>
      <p:pic>
        <p:nvPicPr>
          <p:cNvPr id="6" name="Содержимое 5" descr="муз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472" y="2428868"/>
            <a:ext cx="2443167" cy="357190"/>
          </a:xfrm>
        </p:spPr>
      </p:pic>
      <p:pic>
        <p:nvPicPr>
          <p:cNvPr id="34823" name="Picture 7" descr="C:\Documents and Settings\Admin\Рабочий стол\gens1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071546"/>
            <a:ext cx="3432740" cy="3643338"/>
          </a:xfrm>
          <a:prstGeom prst="rect">
            <a:avLst/>
          </a:prstGeom>
          <a:noFill/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4857760"/>
            <a:ext cx="257176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9" name="Picture 13" descr="C:\Documents and Settings\Admin\Рабочий стол\муз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143379"/>
            <a:ext cx="2614625" cy="3571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«Радость» в поэтических строках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95800" cy="5429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357299"/>
            <a:ext cx="4786314" cy="46226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1800" b="1" i="1" dirty="0" smtClean="0">
                <a:solidFill>
                  <a:srgbClr val="C00000"/>
                </a:solidFill>
                <a:latin typeface="Arial Narrow" pitchFamily="34" charset="0"/>
              </a:rPr>
              <a:t>Песенка о слове 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Arial Narrow" pitchFamily="34" charset="0"/>
              </a:rPr>
              <a:t>В этих маленьких словечках,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Arial Narrow" pitchFamily="34" charset="0"/>
              </a:rPr>
              <a:t> в этих выдохах и вздохах,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Arial Narrow" pitchFamily="34" charset="0"/>
              </a:rPr>
              <a:t>Разделение созданий на людей и нелюдей.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Arial Narrow" pitchFamily="34" charset="0"/>
              </a:rPr>
              <a:t>Скажешь </a:t>
            </a:r>
            <a:r>
              <a:rPr lang="ru-RU" sz="1800" i="1" u="sng" dirty="0" smtClean="0">
                <a:solidFill>
                  <a:srgbClr val="002060"/>
                </a:solidFill>
                <a:latin typeface="Arial Narrow" pitchFamily="34" charset="0"/>
              </a:rPr>
              <a:t>"радость</a:t>
            </a:r>
            <a:r>
              <a:rPr lang="ru-RU" sz="1800" i="1" dirty="0" smtClean="0">
                <a:solidFill>
                  <a:srgbClr val="002060"/>
                </a:solidFill>
                <a:latin typeface="Arial Narrow" pitchFamily="34" charset="0"/>
              </a:rPr>
              <a:t>" - будет радость,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Arial Narrow" pitchFamily="34" charset="0"/>
              </a:rPr>
              <a:t>скажешь "плохо" - будет плохо.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Arial Narrow" pitchFamily="34" charset="0"/>
              </a:rPr>
              <a:t>Так легко определяем, кто</a:t>
            </a:r>
            <a:r>
              <a:rPr lang="ru-RU" sz="1800" b="1" i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800" i="1" dirty="0" smtClean="0">
                <a:solidFill>
                  <a:srgbClr val="002060"/>
                </a:solidFill>
                <a:latin typeface="Arial Narrow" pitchFamily="34" charset="0"/>
              </a:rPr>
              <a:t> творец, а кто злодей.</a:t>
            </a:r>
            <a:r>
              <a:rPr lang="ru-RU" sz="1200" b="1" i="1" dirty="0" smtClean="0">
                <a:solidFill>
                  <a:srgbClr val="002060"/>
                </a:solidFill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</a:rPr>
              <a:t>                                                   </a:t>
            </a:r>
            <a:r>
              <a:rPr lang="ru-RU" sz="1400" i="1" dirty="0" smtClean="0">
                <a:solidFill>
                  <a:srgbClr val="002060"/>
                </a:solidFill>
              </a:rPr>
              <a:t>Виктор </a:t>
            </a:r>
            <a:r>
              <a:rPr lang="ru-RU" sz="1400" i="1" dirty="0" err="1" smtClean="0">
                <a:solidFill>
                  <a:srgbClr val="002060"/>
                </a:solidFill>
              </a:rPr>
              <a:t>Байрак</a:t>
            </a:r>
            <a:r>
              <a:rPr lang="ru-RU" sz="1400" i="1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5843" name="Picture 3" descr="C:\Documents and Settings\Admin\Рабочий стол\поэзия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7016" y="0"/>
            <a:ext cx="2486984" cy="1285884"/>
          </a:xfrm>
          <a:prstGeom prst="rect">
            <a:avLst/>
          </a:prstGeom>
          <a:noFill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402784">
            <a:off x="1319665" y="4350253"/>
            <a:ext cx="1079036" cy="265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Выноска-облако 11"/>
          <p:cNvSpPr/>
          <p:nvPr/>
        </p:nvSpPr>
        <p:spPr>
          <a:xfrm>
            <a:off x="0" y="1357298"/>
            <a:ext cx="4357686" cy="3286148"/>
          </a:xfrm>
          <a:prstGeom prst="cloudCallout">
            <a:avLst>
              <a:gd name="adj1" fmla="val -16695"/>
              <a:gd name="adj2" fmla="val 405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 Narrow" pitchFamily="34" charset="0"/>
              </a:rPr>
              <a:t>Ода к радости</a:t>
            </a:r>
          </a:p>
          <a:p>
            <a:pPr>
              <a:buNone/>
            </a:pPr>
            <a:r>
              <a:rPr lang="ru-RU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Радость,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пламя неземное,</a:t>
            </a:r>
          </a:p>
          <a:p>
            <a:pPr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Райский дух, слетевший к</a:t>
            </a:r>
          </a:p>
          <a:p>
            <a:pPr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нам,</a:t>
            </a:r>
          </a:p>
          <a:p>
            <a:pPr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Опьяненные тобою,</a:t>
            </a:r>
          </a:p>
          <a:p>
            <a:pPr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Мы вошли в твой светлый храм.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                       Ф. Шиллер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4571968" y="3857628"/>
            <a:ext cx="4572032" cy="2857520"/>
          </a:xfrm>
          <a:prstGeom prst="cloudCallout">
            <a:avLst>
              <a:gd name="adj1" fmla="val -14354"/>
              <a:gd name="adj2" fmla="val 4138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C00000"/>
                </a:solidFill>
              </a:rPr>
              <a:t>Летучая радость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Кто удержит </a:t>
            </a:r>
            <a:r>
              <a:rPr lang="ru-RU" u="sng" dirty="0" smtClean="0"/>
              <a:t>радость</a:t>
            </a:r>
            <a:r>
              <a:rPr lang="ru-RU" dirty="0" smtClean="0"/>
              <a:t> силою,</a:t>
            </a:r>
          </a:p>
          <a:p>
            <a:r>
              <a:rPr lang="ru-RU" dirty="0" smtClean="0"/>
              <a:t>Жизнь погубит легкокрылую.</a:t>
            </a:r>
          </a:p>
          <a:p>
            <a:r>
              <a:rPr lang="ru-RU" dirty="0" smtClean="0"/>
              <a:t>На лету целуй её -</a:t>
            </a:r>
          </a:p>
          <a:p>
            <a:r>
              <a:rPr lang="ru-RU" dirty="0" smtClean="0"/>
              <a:t>Утро вечности твоё!</a:t>
            </a:r>
          </a:p>
          <a:p>
            <a:r>
              <a:rPr lang="ru-RU" dirty="0" smtClean="0"/>
              <a:t>                          В. Блейк                    </a:t>
            </a:r>
            <a:endParaRPr lang="ru-RU" dirty="0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85294">
            <a:off x="2626856" y="4507240"/>
            <a:ext cx="1619250" cy="207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Мои документы\Мои рисунки\1246472304_5-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15262" cy="4525963"/>
          </a:xfrm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Солнечно-росистое это утро, как неоткрытая земля, неизведанный слой небес, утро такое единственное, никто ещё не вставал, ничего никто не видал и ты сам видишь впервые. И десятки тысяч лет жили на земле люди, </a:t>
            </a:r>
            <a:r>
              <a:rPr lang="ru-RU" i="1" dirty="0" smtClean="0">
                <a:latin typeface="Monotype Corsiva" pitchFamily="66" charset="0"/>
              </a:rPr>
              <a:t>копили, передавая</a:t>
            </a:r>
            <a:r>
              <a:rPr lang="ru-RU" dirty="0" smtClean="0">
                <a:latin typeface="Monotype Corsiva" pitchFamily="66" charset="0"/>
              </a:rPr>
              <a:t> друг другу, </a:t>
            </a:r>
            <a:r>
              <a:rPr lang="ru-RU" u="sng" dirty="0" smtClean="0">
                <a:latin typeface="Monotype Corsiva" pitchFamily="66" charset="0"/>
              </a:rPr>
              <a:t>радость</a:t>
            </a:r>
            <a:r>
              <a:rPr lang="ru-RU" dirty="0" smtClean="0">
                <a:latin typeface="Monotype Corsiva" pitchFamily="66" charset="0"/>
              </a:rPr>
              <a:t>, чтобы ты пришел, </a:t>
            </a:r>
            <a:r>
              <a:rPr lang="ru-RU" i="1" dirty="0" smtClean="0">
                <a:latin typeface="Monotype Corsiva" pitchFamily="66" charset="0"/>
              </a:rPr>
              <a:t>поднял</a:t>
            </a:r>
            <a:r>
              <a:rPr lang="ru-RU" dirty="0" smtClean="0">
                <a:latin typeface="Monotype Corsiva" pitchFamily="66" charset="0"/>
              </a:rPr>
              <a:t> её </a:t>
            </a:r>
            <a:r>
              <a:rPr lang="ru-RU" i="1" dirty="0" smtClean="0">
                <a:latin typeface="Monotype Corsiva" pitchFamily="66" charset="0"/>
              </a:rPr>
              <a:t>собрал в пучки её стрелы</a:t>
            </a:r>
            <a:r>
              <a:rPr lang="ru-RU" dirty="0" smtClean="0">
                <a:latin typeface="Monotype Corsiva" pitchFamily="66" charset="0"/>
              </a:rPr>
              <a:t> и обрадовался. Смелей же!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                                            (М. Пришвин. Фацелия)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686799" y="1600200"/>
            <a:ext cx="45719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Picture 2" descr="C:\Documents and Settings\Admin\Рабочий стол\serd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857520" y="3429000"/>
            <a:ext cx="571480" cy="628652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serd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28" y="0"/>
            <a:ext cx="571472" cy="5438788"/>
          </a:xfrm>
          <a:prstGeom prst="rect">
            <a:avLst/>
          </a:prstGeom>
          <a:noFill/>
        </p:spPr>
      </p:pic>
      <p:sp>
        <p:nvSpPr>
          <p:cNvPr id="8" name="Волна 7"/>
          <p:cNvSpPr/>
          <p:nvPr/>
        </p:nvSpPr>
        <p:spPr>
          <a:xfrm>
            <a:off x="142844" y="285728"/>
            <a:ext cx="8143932" cy="1071570"/>
          </a:xfrm>
          <a:prstGeom prst="wav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Слово в прозе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Рабочий стол\Энциклопедия одного слова\Animation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2366">
            <a:off x="69054" y="4623894"/>
            <a:ext cx="2786155" cy="2165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Слово в живописи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Николай Константинович Рерих  «Три радости»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Documents and Settings\Admin\Рабочий стол\три радост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36"/>
            <a:ext cx="9144000" cy="55721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no Pro Smbd" pitchFamily="18" charset="0"/>
              </a:rPr>
              <a:t>Цель и задачи</a:t>
            </a:r>
            <a:br>
              <a:rPr lang="ru-RU" dirty="0" smtClean="0">
                <a:latin typeface="Arno Pro Smbd" pitchFamily="18" charset="0"/>
              </a:rPr>
            </a:b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 rot="16200000">
            <a:off x="4110435" y="-1538723"/>
            <a:ext cx="851694" cy="72152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создать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энциклопедию 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слова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«радость».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4612" y="3143248"/>
            <a:ext cx="3357586" cy="307183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1.Исследовать слово с научной точки зрения ( с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точки зрения разделов науки о языке)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2. Понаблюдать, как живет слово в  языке.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3036083" y="750075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071802" y="2500306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/>
            </a:r>
            <a:br>
              <a:rPr lang="ru-RU" sz="4800" dirty="0" smtClean="0">
                <a:latin typeface="Monotype Corsiva" pitchFamily="66" charset="0"/>
              </a:rPr>
            </a:br>
            <a:r>
              <a:rPr lang="ru-RU" sz="4800" dirty="0" smtClean="0">
                <a:latin typeface="Monotype Corsiva" pitchFamily="66" charset="0"/>
              </a:rPr>
              <a:t>Афоризмы</a:t>
            </a:r>
            <a:br>
              <a:rPr lang="ru-RU" sz="4800" dirty="0" smtClean="0">
                <a:latin typeface="Monotype Corsiva" pitchFamily="66" charset="0"/>
              </a:rPr>
            </a:b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Скорбь безгранична, радость имеет пределы.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</a:t>
            </a:r>
            <a:r>
              <a:rPr lang="ru-RU" u="sng" dirty="0" smtClean="0">
                <a:solidFill>
                  <a:srgbClr val="0070C0"/>
                </a:solidFill>
                <a:latin typeface="Monotype Corsiva" pitchFamily="66" charset="0"/>
              </a:rPr>
              <a:t>О. Бальзак  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Monotype Corsiva" pitchFamily="66" charset="0"/>
              </a:rPr>
              <a:t>Горе можно пережить в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одиночестве, но радость чтоб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познать ее в полной мере –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нужно разделить с другим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человеком. </a:t>
            </a:r>
          </a:p>
          <a:p>
            <a:pPr>
              <a:buNone/>
            </a:pPr>
            <a:r>
              <a:rPr lang="ru-RU" u="sng" dirty="0" smtClean="0">
                <a:latin typeface="Monotype Corsiva" pitchFamily="66" charset="0"/>
                <a:hlinkClick r:id="rId4" tooltip="Твен, Марк"/>
              </a:rPr>
              <a:t>                             Марк Твен</a:t>
            </a:r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4035" name="Picture 3" descr="C:\Documents and Settings\Admin\Рабочий стол\060de0bbdb57b3453e6a12dc22ee1f5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433620" y="3567116"/>
            <a:ext cx="5429288" cy="723900"/>
          </a:xfrm>
          <a:prstGeom prst="rect">
            <a:avLst/>
          </a:prstGeom>
          <a:noFill/>
        </p:spPr>
      </p:pic>
      <p:pic>
        <p:nvPicPr>
          <p:cNvPr id="44037" name="Picture 5" descr="C:\Documents and Settings\Admin\Рабочий стол\3217981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clrChange>
              <a:clrFrom>
                <a:srgbClr val="392A17"/>
              </a:clrFrom>
              <a:clrTo>
                <a:srgbClr val="392A17">
                  <a:alpha val="0"/>
                </a:srgbClr>
              </a:clrTo>
            </a:clrChange>
          </a:blip>
          <a:srcRect l="5146" t="31148" r="6022" b="4917"/>
          <a:stretch>
            <a:fillRect/>
          </a:stretch>
        </p:blipFill>
        <p:spPr bwMode="auto">
          <a:xfrm>
            <a:off x="5143504" y="-214338"/>
            <a:ext cx="4214842" cy="278608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929322" y="2428868"/>
            <a:ext cx="25717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Радость необходима для творчества. </a:t>
            </a:r>
          </a:p>
          <a:p>
            <a:r>
              <a:rPr lang="ru-RU" sz="2000" u="sng" dirty="0" smtClean="0">
                <a:latin typeface="Monotype Corsiva" pitchFamily="66" charset="0"/>
                <a:hlinkClick r:id="rId7" tooltip="Григ, Эдвард"/>
              </a:rPr>
              <a:t> </a:t>
            </a:r>
            <a:r>
              <a:rPr lang="ru-RU" sz="2000" dirty="0" smtClean="0">
                <a:latin typeface="Monotype Corsiva" pitchFamily="66" charset="0"/>
                <a:hlinkClick r:id="rId7" tooltip="Григ, Эдвард"/>
              </a:rPr>
              <a:t>                    </a:t>
            </a:r>
            <a:r>
              <a:rPr lang="ru-RU" sz="2000" u="sng" dirty="0" smtClean="0">
                <a:latin typeface="Monotype Corsiva" pitchFamily="66" charset="0"/>
                <a:hlinkClick r:id="rId7" tooltip="Григ, Эдвард"/>
              </a:rPr>
              <a:t>Эдвард Григ</a:t>
            </a:r>
            <a:endParaRPr lang="ru-RU" sz="2000" dirty="0" smtClean="0">
              <a:latin typeface="Monotype Corsiva" pitchFamily="66" charset="0"/>
            </a:endParaRPr>
          </a:p>
          <a:p>
            <a:endParaRPr lang="ru-RU" sz="2000" dirty="0" smtClean="0">
              <a:latin typeface="Monotype Corsiva" pitchFamily="66" charset="0"/>
            </a:endParaRPr>
          </a:p>
          <a:p>
            <a:endParaRPr lang="ru-RU" sz="20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Monotype Corsiva" pitchFamily="66" charset="0"/>
              </a:rPr>
              <a:t>Сумеет грудь носить страданье тихо,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>Но радости безмолвно не снесет.</a:t>
            </a:r>
          </a:p>
          <a:p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u="sng" dirty="0" smtClean="0">
                <a:latin typeface="Monotype Corsiva" pitchFamily="66" charset="0"/>
                <a:hlinkClick r:id="rId8" tooltip="Гете, Иоганн Вольфганг"/>
              </a:rPr>
              <a:t>Иоганн Вольфганг Гете</a:t>
            </a:r>
            <a:endParaRPr lang="ru-RU" sz="20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Список литературы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dirty="0" smtClean="0"/>
              <a:t>М.Р. Львов. Школьный словарь </a:t>
            </a:r>
            <a:r>
              <a:rPr lang="ru-RU" b="1" u="sng" dirty="0" smtClean="0"/>
              <a:t>антонимов</a:t>
            </a:r>
            <a:r>
              <a:rPr lang="ru-RU" b="1" dirty="0" smtClean="0"/>
              <a:t> русского языка. </a:t>
            </a:r>
            <a:br>
              <a:rPr lang="ru-RU" b="1" dirty="0" smtClean="0"/>
            </a:br>
            <a:r>
              <a:rPr lang="ru-RU" b="1" dirty="0" smtClean="0"/>
              <a:t>М., «Просвещение», 1987.</a:t>
            </a:r>
            <a:br>
              <a:rPr lang="ru-RU" b="1" dirty="0" smtClean="0"/>
            </a:br>
            <a:r>
              <a:rPr lang="ru-RU" b="1" dirty="0" smtClean="0"/>
              <a:t>2 Академия наук СССР. Словарь синонимов. Издательство «Наука» Ленинград, 1975</a:t>
            </a:r>
            <a:br>
              <a:rPr lang="ru-RU" b="1" dirty="0" smtClean="0"/>
            </a:br>
            <a:r>
              <a:rPr lang="ru-RU" b="1" dirty="0" smtClean="0"/>
              <a:t>3 «Русский словарь синонимов»   Алиева Т.С.  </a:t>
            </a:r>
            <a:r>
              <a:rPr lang="ru-RU" b="1" u="sng" dirty="0" err="1" smtClean="0">
                <a:hlinkClick r:id="rId3"/>
              </a:rPr>
              <a:t>portal@gramota.ru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4 Толковый словарь русского языка С.И. Ожегова и Н.Ю. Шведовой.  </a:t>
            </a:r>
            <a:r>
              <a:rPr lang="ru-RU" b="1" u="sng" dirty="0" err="1" smtClean="0">
                <a:hlinkClick r:id="rId3"/>
              </a:rPr>
              <a:t>portal@gramota.ru</a:t>
            </a:r>
            <a:r>
              <a:rPr lang="ru-RU" b="1" dirty="0" smtClean="0"/>
              <a:t>            </a:t>
            </a:r>
            <a:br>
              <a:rPr lang="ru-RU" b="1" dirty="0" smtClean="0"/>
            </a:br>
            <a:r>
              <a:rPr lang="ru-RU" b="1" dirty="0" smtClean="0"/>
              <a:t>5 Большая энциклопедия Кирилла и </a:t>
            </a:r>
            <a:r>
              <a:rPr lang="ru-RU" b="1" dirty="0" err="1" smtClean="0"/>
              <a:t>Мефодия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6Толковый словарь русского языка: В 4 т. / Под ред. </a:t>
            </a:r>
            <a:r>
              <a:rPr lang="ru-RU" b="1" i="1" dirty="0" smtClean="0"/>
              <a:t>Д. Н. Ушакова</a:t>
            </a:r>
            <a:r>
              <a:rPr lang="ru-RU" b="1" dirty="0" smtClean="0"/>
              <a:t>. - М.: </a:t>
            </a:r>
            <a:r>
              <a:rPr lang="ru-RU" b="1" dirty="0" err="1" smtClean="0"/>
              <a:t>Гос</a:t>
            </a:r>
            <a:r>
              <a:rPr lang="ru-RU" b="1" dirty="0" smtClean="0"/>
              <a:t>. </a:t>
            </a:r>
            <a:r>
              <a:rPr lang="ru-RU" b="1" dirty="0" err="1" smtClean="0"/>
              <a:t>ин-т</a:t>
            </a:r>
            <a:r>
              <a:rPr lang="ru-RU" b="1" dirty="0" smtClean="0"/>
              <a:t> "Сов. </a:t>
            </a:r>
            <a:r>
              <a:rPr lang="ru-RU" b="1" dirty="0" err="1" smtClean="0"/>
              <a:t>энцикл</a:t>
            </a:r>
            <a:r>
              <a:rPr lang="ru-RU" b="1" dirty="0" smtClean="0"/>
              <a:t>."; ОГИЗ; </a:t>
            </a:r>
            <a:r>
              <a:rPr lang="ru-RU" b="1" dirty="0" err="1" smtClean="0"/>
              <a:t>Гос</a:t>
            </a:r>
            <a:r>
              <a:rPr lang="ru-RU" b="1" dirty="0" smtClean="0"/>
              <a:t>. изд-во </a:t>
            </a:r>
            <a:r>
              <a:rPr lang="ru-RU" b="1" dirty="0" err="1" smtClean="0"/>
              <a:t>иностр</a:t>
            </a:r>
            <a:r>
              <a:rPr lang="ru-RU" b="1" dirty="0" smtClean="0"/>
              <a:t>. и </a:t>
            </a:r>
            <a:r>
              <a:rPr lang="ru-RU" b="1" dirty="0" err="1" smtClean="0"/>
              <a:t>нац</a:t>
            </a:r>
            <a:r>
              <a:rPr lang="ru-RU" b="1" dirty="0" smtClean="0"/>
              <a:t>. слов., 1935-1940</a:t>
            </a:r>
            <a:br>
              <a:rPr lang="ru-RU" b="1" dirty="0" smtClean="0"/>
            </a:br>
            <a:r>
              <a:rPr lang="ru-RU" b="1" dirty="0" smtClean="0"/>
              <a:t>7 Большая Российская энциклопедия 2001 </a:t>
            </a:r>
            <a:r>
              <a:rPr lang="en-US" b="1" dirty="0" smtClean="0"/>
              <a:t>Russ Portal Company Ltd</a:t>
            </a:r>
            <a:r>
              <a:rPr lang="ru-RU" b="1" dirty="0" smtClean="0"/>
              <a:t>. (электронная версия) </a:t>
            </a:r>
            <a:r>
              <a:rPr lang="ru-RU" b="1" u="sng" dirty="0" err="1" smtClean="0">
                <a:hlinkClick r:id="rId3"/>
              </a:rPr>
              <a:t>portal@gramota.ru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8Словарь русских синонимов и сходных по смыслу выражений Автор Абрамов Н., 1890 г. </a:t>
            </a:r>
            <a:r>
              <a:rPr lang="ru-RU" b="1" u="sng" dirty="0" err="1" smtClean="0">
                <a:hlinkClick r:id="rId3"/>
              </a:rPr>
              <a:t>portal@gramota.ru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9Тихонов А. Н. </a:t>
            </a:r>
            <a:r>
              <a:rPr lang="ru-RU" b="1" dirty="0" err="1" smtClean="0"/>
              <a:t>Морфемно-орфографический</a:t>
            </a:r>
            <a:r>
              <a:rPr lang="ru-RU" b="1" dirty="0" smtClean="0"/>
              <a:t> словарь: Около 100 000 слов / А. Н. Тихонов. - М.: ООО "Издательство АСТ": ООО “</a:t>
            </a:r>
            <a:endParaRPr lang="en-US" b="1" dirty="0" smtClean="0"/>
          </a:p>
          <a:p>
            <a:r>
              <a:rPr lang="ru-RU" b="1" dirty="0" smtClean="0"/>
              <a:t>Издательство </a:t>
            </a:r>
            <a:r>
              <a:rPr lang="ru-RU" b="1" dirty="0" err="1" smtClean="0"/>
              <a:t>Астрель</a:t>
            </a:r>
            <a:r>
              <a:rPr lang="ru-RU" b="1" dirty="0" smtClean="0"/>
              <a:t>", 2002. - 704 с.</a:t>
            </a:r>
            <a:endParaRPr lang="en-US" b="1" dirty="0" smtClean="0"/>
          </a:p>
          <a:p>
            <a:r>
              <a:rPr lang="ru-RU" b="1" dirty="0" smtClean="0"/>
              <a:t>П.Я. Черных. Историко-этимологический словарь современного русского языка. Т. 1 - 2, - М., </a:t>
            </a:r>
          </a:p>
          <a:p>
            <a:r>
              <a:rPr lang="ru-RU" b="1" dirty="0" smtClean="0"/>
              <a:t>П.Я. Черных. Историко-этимологический словарь современного русского языка. Т. 1 - 2, - М., </a:t>
            </a:r>
          </a:p>
          <a:p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8686799" y="1600200"/>
            <a:ext cx="45719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c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  <a:latin typeface="Arno Pro Caption" pitchFamily="18" charset="0"/>
              </a:rPr>
              <a:t>Аннотация</a:t>
            </a:r>
            <a:endParaRPr lang="ru-RU" i="1" dirty="0">
              <a:solidFill>
                <a:srgbClr val="00B0F0"/>
              </a:solidFill>
              <a:latin typeface="Arno Pro Captio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785786" y="1500174"/>
            <a:ext cx="8143932" cy="3143272"/>
          </a:xfrm>
          <a:prstGeom prst="wave">
            <a:avLst>
              <a:gd name="adj1" fmla="val 12500"/>
              <a:gd name="adj2" fmla="val 79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>
                <a:latin typeface="Arno Pro Caption" pitchFamily="18" charset="0"/>
              </a:rPr>
              <a:t>Родной язык - </a:t>
            </a:r>
            <a:r>
              <a:rPr lang="ru-RU" i="1" dirty="0" err="1" smtClean="0">
                <a:latin typeface="Arno Pro Caption" pitchFamily="18" charset="0"/>
              </a:rPr>
              <a:t>язык</a:t>
            </a:r>
            <a:r>
              <a:rPr lang="ru-RU" i="1" dirty="0" smtClean="0">
                <a:latin typeface="Arno Pro Caption" pitchFamily="18" charset="0"/>
              </a:rPr>
              <a:t> слов: простых и сложных, веселых и грустных, добрых и злых... Данная работа - энциклопедия слова "радость". В разных словарях найдено и изучено лексическое значение и история происхождения слова, собраны однокоренные слова, синонимы, антонимы, использование данного слова во фразеологизмах, в русском фольклоре, в названиях произведений литературы.</a:t>
            </a:r>
            <a:endParaRPr lang="ru-RU" i="1" dirty="0">
              <a:latin typeface="Arno Pro Captio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-23473"/>
            <a:ext cx="9144000" cy="688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00043"/>
            <a:ext cx="7143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Лексическое значение 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7159" y="1357299"/>
            <a:ext cx="6643734" cy="3357586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Радость</a:t>
            </a:r>
            <a:r>
              <a:rPr lang="ru-RU" dirty="0" smtClean="0">
                <a:solidFill>
                  <a:schemeClr val="bg1"/>
                </a:solidFill>
              </a:rPr>
              <a:t>.   Ж., веселье, услада, наслажденье, утеха, </a:t>
            </a:r>
            <a:r>
              <a:rPr lang="ru-RU" dirty="0" err="1" smtClean="0">
                <a:solidFill>
                  <a:schemeClr val="bg1"/>
                </a:solidFill>
              </a:rPr>
              <a:t>противопол</a:t>
            </a:r>
            <a:r>
              <a:rPr lang="ru-RU" dirty="0" smtClean="0">
                <a:solidFill>
                  <a:schemeClr val="bg1"/>
                </a:solidFill>
              </a:rPr>
              <a:t>. скорбь, грусть, горе, печаль и пр.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внутреннее чувство удовольствия, приятного, вследствие желанного случая; | самое событие или предмет, возбудивший эти душевные чувства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r>
              <a:rPr lang="ru-RU" i="1" dirty="0" smtClean="0">
                <a:solidFill>
                  <a:schemeClr val="tx1"/>
                </a:solidFill>
              </a:rPr>
              <a:t>Сказать вам радость? </a:t>
            </a:r>
            <a:r>
              <a:rPr lang="ru-RU" dirty="0" smtClean="0">
                <a:solidFill>
                  <a:schemeClr val="bg1"/>
                </a:solidFill>
              </a:rPr>
              <a:t>т. е. радостную весть.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Моя </a:t>
            </a:r>
            <a:r>
              <a:rPr lang="ru-RU" b="1" dirty="0" smtClean="0">
                <a:solidFill>
                  <a:schemeClr val="bg1"/>
                </a:solidFill>
              </a:rPr>
              <a:t>радость</a:t>
            </a:r>
            <a:r>
              <a:rPr lang="ru-RU" dirty="0" smtClean="0">
                <a:solidFill>
                  <a:schemeClr val="bg1"/>
                </a:solidFill>
              </a:rPr>
              <a:t>, утеха моя, что или кого люблю, чему или кому радуюсь, утешаюсь, услаждаюсь. </a:t>
            </a:r>
            <a:r>
              <a:rPr lang="ru-RU" i="1" dirty="0" smtClean="0">
                <a:solidFill>
                  <a:schemeClr val="bg1"/>
                </a:solidFill>
              </a:rPr>
              <a:t>От радости я обезумел</a:t>
            </a:r>
            <a:r>
              <a:rPr lang="ru-RU" i="1" dirty="0" smtClean="0">
                <a:solidFill>
                  <a:schemeClr val="tx1"/>
                </a:solidFill>
              </a:rPr>
              <a:t>. С радостью готов послужить тебе. Захотел на этом свете радости!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Admin\Рабочий стол\кн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  <a:solidFill>
            <a:schemeClr val="bg2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   Слово «радость»в философском словаре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000" b="1" dirty="0" smtClean="0">
                <a:latin typeface="Monotype Corsiva" pitchFamily="66" charset="0"/>
              </a:rPr>
              <a:t>Радость  -</a:t>
            </a:r>
            <a:r>
              <a:rPr lang="ru-RU" sz="2000" u="sng" dirty="0" smtClean="0">
                <a:latin typeface="Monotype Corsiva" pitchFamily="66" charset="0"/>
                <a:hlinkClick r:id="rId3" tooltip="Кликните для подробного описания"/>
              </a:rPr>
              <a:t>чувство</a:t>
            </a:r>
            <a:r>
              <a:rPr lang="ru-RU" sz="2000" u="sng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удовлетворения,</a:t>
            </a: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</a:rPr>
              <a:t>возникающее вследствие обладания реальным</a:t>
            </a: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</a:rPr>
              <a:t>или воображаемым благом . </a:t>
            </a:r>
            <a:r>
              <a:rPr lang="ru-RU" sz="2000" b="1" dirty="0" smtClean="0">
                <a:latin typeface="Monotype Corsiva" pitchFamily="66" charset="0"/>
              </a:rPr>
              <a:t>Радость</a:t>
            </a: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</a:rPr>
              <a:t>отличается от простого удовольствия;</a:t>
            </a: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</a:rPr>
              <a:t>для радости характерна большая полнота,</a:t>
            </a: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</a:rPr>
              <a:t> и возникает она обычно в результате личного</a:t>
            </a: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</a:rPr>
              <a:t>труда : </a:t>
            </a: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радость творчества.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5058" name="Picture 2" descr="C:\Documents and Settings\Admin\Рабочий стол\189605-fb04deffc97780b2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928670"/>
            <a:ext cx="430452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latin typeface="Monotype Corsiva" pitchFamily="66" charset="0"/>
              </a:rPr>
              <a:t/>
            </a:r>
            <a:br>
              <a:rPr lang="ru-RU" i="1" dirty="0" smtClean="0"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Слово в славянской мифологии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5000628" cy="5715016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Бог </a:t>
            </a:r>
            <a:r>
              <a:rPr lang="ru-RU" dirty="0" err="1" smtClean="0">
                <a:solidFill>
                  <a:srgbClr val="C00000"/>
                </a:solidFill>
                <a:latin typeface="Monotype Corsiva" pitchFamily="66" charset="0"/>
              </a:rPr>
              <a:t>Сварог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- </a:t>
            </a:r>
            <a:r>
              <a:rPr lang="ru-RU" dirty="0" smtClean="0">
                <a:latin typeface="Monotype Corsiva" pitchFamily="66" charset="0"/>
              </a:rPr>
              <a:t>источник огня и его повелитель. Он творит не словом, не магией в отличие от Велеса, а руками, он создает материальный мир. Он заботился о людях: дал им                                                                                                                                                                     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Солнце—Ра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             Отсюда наше слово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радость!</a:t>
            </a:r>
          </a:p>
          <a:p>
            <a:pPr algn="ctr"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40965" name="Picture 5" descr="C:\Documents and Settings\Admin\Рабочий стол\1241985395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2406" y="1214422"/>
            <a:ext cx="4091593" cy="5643578"/>
          </a:xfrm>
          <a:prstGeom prst="rect">
            <a:avLst/>
          </a:prstGeom>
          <a:noFill/>
        </p:spPr>
      </p:pic>
      <p:pic>
        <p:nvPicPr>
          <p:cNvPr id="40968" name="Picture 8" descr="C:\Documents and Settings\Admin\Рабочий стол\43421_398x450_c24ba3d6b4852ef83eb256233697e754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000"/>
          <a:stretch>
            <a:fillRect/>
          </a:stretch>
        </p:blipFill>
        <p:spPr bwMode="auto">
          <a:xfrm>
            <a:off x="2428860" y="3786190"/>
            <a:ext cx="1380464" cy="13267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latin typeface="Arial Narrow" pitchFamily="34" charset="0"/>
              </a:rPr>
              <a:t/>
            </a:r>
            <a:br>
              <a:rPr lang="ru-RU" i="1" dirty="0" smtClean="0">
                <a:latin typeface="Arial Narrow" pitchFamily="34" charset="0"/>
              </a:rPr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Этимологический анализ слова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</a:b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4500594" cy="392908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Рад, -а, -о -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о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latin typeface="Monotype Corsiva" pitchFamily="66" charset="0"/>
              </a:rPr>
              <a:t>состоянии особенной приподнятости, испытываемом кем-л., связанной с оживлением (веселостью) и расположением к кому-л. или к чему-л., «доволен», «счастлив».</a:t>
            </a:r>
          </a:p>
          <a:p>
            <a:r>
              <a:rPr lang="ru-RU" b="1" dirty="0" smtClean="0">
                <a:latin typeface="Monotype Corsiva" pitchFamily="66" charset="0"/>
              </a:rPr>
              <a:t>Сущ.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радость.</a:t>
            </a:r>
            <a:r>
              <a:rPr lang="ru-RU" b="1" dirty="0" smtClean="0">
                <a:latin typeface="Monotype Corsiva" pitchFamily="66" charset="0"/>
              </a:rPr>
              <a:t> Глаг.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радовать(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ся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).</a:t>
            </a:r>
          </a:p>
          <a:p>
            <a:r>
              <a:rPr lang="ru-RU" b="1" dirty="0" err="1" smtClean="0">
                <a:latin typeface="Monotype Corsiva" pitchFamily="66" charset="0"/>
              </a:rPr>
              <a:t>Др.-рус</a:t>
            </a:r>
            <a:r>
              <a:rPr lang="ru-RU" b="1" dirty="0" smtClean="0">
                <a:latin typeface="Monotype Corsiva" pitchFamily="66" charset="0"/>
              </a:rPr>
              <a:t>. (с XI в.)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радъ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, -а, -о, радость,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радоватися</a:t>
            </a:r>
            <a:endParaRPr lang="ru-RU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b="1" dirty="0" smtClean="0">
                <a:latin typeface="Monotype Corsiva" pitchFamily="66" charset="0"/>
              </a:rPr>
              <a:t>Ст.-сл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радъ</a:t>
            </a:r>
            <a:r>
              <a:rPr lang="ru-RU" b="1" dirty="0" smtClean="0">
                <a:latin typeface="Monotype Corsiva" pitchFamily="66" charset="0"/>
              </a:rPr>
              <a:t>, -а, -о,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радость,радовати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r>
              <a:rPr lang="ru-RU" b="1" dirty="0" smtClean="0">
                <a:latin typeface="Monotype Corsiva" pitchFamily="66" charset="0"/>
              </a:rPr>
              <a:t>Слово не имеет родственных связей в других и.-е. языках, кроме некоторых языков германской группы. </a:t>
            </a:r>
          </a:p>
          <a:p>
            <a:r>
              <a:rPr lang="ru-RU" b="1" dirty="0" smtClean="0">
                <a:latin typeface="Monotype Corsiva" pitchFamily="66" charset="0"/>
              </a:rPr>
              <a:t>Предполагают родство с </a:t>
            </a:r>
            <a:r>
              <a:rPr lang="ru-RU" b="1" dirty="0" err="1" smtClean="0">
                <a:latin typeface="Monotype Corsiva" pitchFamily="66" charset="0"/>
              </a:rPr>
              <a:t>англос</a:t>
            </a:r>
            <a:r>
              <a:rPr lang="ru-RU" b="1" dirty="0" smtClean="0">
                <a:latin typeface="Monotype Corsiva" pitchFamily="66" charset="0"/>
              </a:rPr>
              <a:t>. </a:t>
            </a:r>
            <a:r>
              <a:rPr lang="ru-RU" b="1" dirty="0" err="1" smtClean="0">
                <a:latin typeface="Monotype Corsiva" pitchFamily="66" charset="0"/>
              </a:rPr>
              <a:t>rot</a:t>
            </a:r>
            <a:r>
              <a:rPr lang="ru-RU" b="1" dirty="0" smtClean="0">
                <a:latin typeface="Monotype Corsiva" pitchFamily="66" charset="0"/>
              </a:rPr>
              <a:t> "радостный, благородный", </a:t>
            </a:r>
            <a:r>
              <a:rPr lang="ru-RU" b="1" dirty="0" err="1" smtClean="0">
                <a:latin typeface="Monotype Corsiva" pitchFamily="66" charset="0"/>
              </a:rPr>
              <a:t>др.-исл</a:t>
            </a:r>
            <a:r>
              <a:rPr lang="ru-RU" b="1" dirty="0" smtClean="0">
                <a:latin typeface="Monotype Corsiva" pitchFamily="66" charset="0"/>
              </a:rPr>
              <a:t>. </a:t>
            </a:r>
            <a:r>
              <a:rPr lang="ru-RU" b="1" dirty="0" err="1" smtClean="0">
                <a:latin typeface="Monotype Corsiva" pitchFamily="66" charset="0"/>
              </a:rPr>
              <a:t>rotask</a:t>
            </a:r>
            <a:r>
              <a:rPr lang="ru-RU" b="1" dirty="0" smtClean="0">
                <a:latin typeface="Monotype Corsiva" pitchFamily="66" charset="0"/>
              </a:rPr>
              <a:t> "проясняться, веселеть", </a:t>
            </a:r>
            <a:r>
              <a:rPr lang="ru-RU" b="1" dirty="0" err="1" smtClean="0">
                <a:latin typeface="Monotype Corsiva" pitchFamily="66" charset="0"/>
              </a:rPr>
              <a:t>англос</a:t>
            </a:r>
            <a:r>
              <a:rPr lang="ru-RU" b="1" dirty="0" smtClean="0">
                <a:latin typeface="Monotype Corsiva" pitchFamily="66" charset="0"/>
              </a:rPr>
              <a:t>. </a:t>
            </a:r>
            <a:r>
              <a:rPr lang="ru-RU" b="1" dirty="0" err="1" smtClean="0">
                <a:latin typeface="Monotype Corsiva" pitchFamily="66" charset="0"/>
              </a:rPr>
              <a:t>rotu</a:t>
            </a:r>
            <a:r>
              <a:rPr lang="ru-RU" b="1" dirty="0" smtClean="0">
                <a:latin typeface="Monotype Corsiva" pitchFamily="66" charset="0"/>
              </a:rPr>
              <a:t> ж. "радость"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14422"/>
            <a:ext cx="3288747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15352" cy="1143000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Monotype Corsiva" pitchFamily="66" charset="0"/>
              </a:rPr>
              <a:t>Морфологические и синтаксические свойства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38" y="1428736"/>
            <a:ext cx="4500562" cy="51435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>
              <a:hlinkClick r:id="rId3" tooltip="существительное"/>
            </a:endParaRPr>
          </a:p>
          <a:p>
            <a:pPr>
              <a:buNone/>
            </a:pPr>
            <a:r>
              <a:rPr lang="ru-RU" dirty="0" smtClean="0">
                <a:hlinkClick r:id="rId3" tooltip="существительное"/>
              </a:rPr>
              <a:t>Существительное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неодушевлённое,нарицательное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женский род, 3-е </a:t>
            </a:r>
            <a:r>
              <a:rPr lang="ru-RU" dirty="0" smtClean="0">
                <a:hlinkClick r:id="rId4" tooltip="склонение"/>
              </a:rPr>
              <a:t>склонение</a:t>
            </a:r>
            <a:r>
              <a:rPr lang="ru-RU" dirty="0" smtClean="0"/>
              <a:t> </a:t>
            </a:r>
            <a:endParaRPr lang="ru-RU" b="1" dirty="0" smtClean="0"/>
          </a:p>
          <a:p>
            <a:pPr>
              <a:buNone/>
            </a:pPr>
            <a:r>
              <a:rPr lang="ru-RU" dirty="0" smtClean="0">
                <a:hlinkClick r:id="rId5" tooltip="падеж"/>
              </a:rPr>
              <a:t>падеж</a:t>
            </a:r>
            <a:r>
              <a:rPr lang="ru-RU" dirty="0" smtClean="0"/>
              <a:t> ед. ч. мн. ч.</a:t>
            </a:r>
          </a:p>
          <a:p>
            <a:pPr>
              <a:buNone/>
            </a:pPr>
            <a:r>
              <a:rPr lang="ru-RU" dirty="0" smtClean="0">
                <a:hlinkClick r:id="rId6" tooltip="именительный"/>
              </a:rPr>
              <a:t>Им.</a:t>
            </a:r>
            <a:r>
              <a:rPr lang="ru-RU" dirty="0" smtClean="0"/>
              <a:t> </a:t>
            </a:r>
            <a:r>
              <a:rPr lang="ru-RU" dirty="0" err="1" smtClean="0"/>
              <a:t>ра́дость</a:t>
            </a:r>
            <a:r>
              <a:rPr lang="ru-RU" dirty="0" smtClean="0"/>
              <a:t> </a:t>
            </a:r>
            <a:r>
              <a:rPr lang="ru-RU" dirty="0" err="1" smtClean="0"/>
              <a:t>ра́дости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hlinkClick r:id="rId7" tooltip="родительный"/>
              </a:rPr>
              <a:t>Р.</a:t>
            </a:r>
            <a:r>
              <a:rPr lang="ru-RU" dirty="0" smtClean="0"/>
              <a:t> </a:t>
            </a:r>
            <a:r>
              <a:rPr lang="ru-RU" dirty="0" err="1" smtClean="0"/>
              <a:t>ра́дости</a:t>
            </a:r>
            <a:r>
              <a:rPr lang="ru-RU" dirty="0" smtClean="0"/>
              <a:t> </a:t>
            </a:r>
            <a:r>
              <a:rPr lang="ru-RU" dirty="0" err="1" smtClean="0"/>
              <a:t>ра́достей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hlinkClick r:id="rId8" tooltip="дательный"/>
              </a:rPr>
              <a:t>Д.</a:t>
            </a:r>
            <a:r>
              <a:rPr lang="ru-RU" dirty="0" smtClean="0"/>
              <a:t> </a:t>
            </a:r>
            <a:r>
              <a:rPr lang="ru-RU" dirty="0" err="1" smtClean="0"/>
              <a:t>ра́дости</a:t>
            </a:r>
            <a:r>
              <a:rPr lang="ru-RU" dirty="0" smtClean="0"/>
              <a:t> </a:t>
            </a:r>
            <a:r>
              <a:rPr lang="ru-RU" dirty="0" err="1" smtClean="0"/>
              <a:t>ра́достям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hlinkClick r:id="rId9" tooltip="винительный"/>
              </a:rPr>
              <a:t>В.</a:t>
            </a:r>
            <a:r>
              <a:rPr lang="ru-RU" dirty="0" smtClean="0"/>
              <a:t> </a:t>
            </a:r>
            <a:r>
              <a:rPr lang="ru-RU" dirty="0" err="1" smtClean="0"/>
              <a:t>ра́дость</a:t>
            </a:r>
            <a:r>
              <a:rPr lang="ru-RU" dirty="0" smtClean="0"/>
              <a:t> </a:t>
            </a:r>
            <a:r>
              <a:rPr lang="ru-RU" dirty="0" err="1" smtClean="0"/>
              <a:t>ра́дости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>
                <a:hlinkClick r:id="rId10" tooltip="творительный"/>
              </a:rPr>
              <a:t>Тв</a:t>
            </a:r>
            <a:r>
              <a:rPr lang="ru-RU" dirty="0" smtClean="0">
                <a:hlinkClick r:id="rId10" tooltip="творительный"/>
              </a:rPr>
              <a:t>.</a:t>
            </a:r>
            <a:r>
              <a:rPr lang="ru-RU" dirty="0" smtClean="0"/>
              <a:t> </a:t>
            </a:r>
            <a:r>
              <a:rPr lang="ru-RU" dirty="0" err="1" smtClean="0"/>
              <a:t>ра́достью</a:t>
            </a:r>
            <a:r>
              <a:rPr lang="ru-RU" dirty="0" smtClean="0"/>
              <a:t> </a:t>
            </a:r>
            <a:r>
              <a:rPr lang="ru-RU" dirty="0" err="1" smtClean="0"/>
              <a:t>ра́достями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hlinkClick r:id="rId11" tooltip="предложный"/>
              </a:rPr>
              <a:t>Пр.</a:t>
            </a:r>
            <a:r>
              <a:rPr lang="ru-RU" dirty="0" smtClean="0"/>
              <a:t> </a:t>
            </a:r>
            <a:r>
              <a:rPr lang="ru-RU" dirty="0" err="1" smtClean="0"/>
              <a:t>ра́дости</a:t>
            </a:r>
            <a:r>
              <a:rPr lang="ru-RU" dirty="0" smtClean="0"/>
              <a:t> </a:t>
            </a:r>
            <a:r>
              <a:rPr lang="ru-RU" dirty="0" err="1" smtClean="0"/>
              <a:t>ра́достях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Admin\Рабочий стол\Энциклопедия одного слова\rusyaz-nedel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3" y="1500174"/>
            <a:ext cx="4286280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1246472304_5-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72066" y="1571612"/>
            <a:ext cx="5072098" cy="32861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8429684" cy="71438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no Pro Caption" pitchFamily="18" charset="0"/>
              </a:rPr>
              <a:t>Морфемное строение и слова - родственники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no Pro Captio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857364"/>
            <a:ext cx="4000528" cy="30718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Arial Narrow" pitchFamily="34" charset="0"/>
              </a:rPr>
              <a:t>Радость</a:t>
            </a:r>
            <a:r>
              <a:rPr lang="ru-RU" sz="2000" b="1" i="1" dirty="0" smtClean="0">
                <a:latin typeface="Arial Narrow" pitchFamily="34" charset="0"/>
              </a:rPr>
              <a:t/>
            </a:r>
            <a:br>
              <a:rPr lang="ru-RU" sz="2000" b="1" i="1" dirty="0" smtClean="0">
                <a:latin typeface="Arial Narrow" pitchFamily="34" charset="0"/>
              </a:rPr>
            </a:br>
            <a:r>
              <a:rPr lang="ru-RU" sz="2000" b="1" i="1" dirty="0" smtClean="0">
                <a:latin typeface="Arial Narrow" pitchFamily="34" charset="0"/>
              </a:rPr>
              <a:t>Корень -</a:t>
            </a:r>
            <a:r>
              <a:rPr lang="ru-RU" sz="2000" b="1" i="1" dirty="0" smtClean="0">
                <a:solidFill>
                  <a:srgbClr val="002060"/>
                </a:solidFill>
                <a:latin typeface="Arial Narrow" pitchFamily="34" charset="0"/>
              </a:rPr>
              <a:t>рад- </a:t>
            </a:r>
            <a:r>
              <a:rPr lang="ru-RU" sz="2000" b="1" i="1" dirty="0" smtClean="0">
                <a:latin typeface="Arial Narrow" pitchFamily="34" charset="0"/>
              </a:rPr>
              <a:t/>
            </a:r>
            <a:br>
              <a:rPr lang="ru-RU" sz="2000" b="1" i="1" dirty="0" smtClean="0">
                <a:latin typeface="Arial Narrow" pitchFamily="34" charset="0"/>
              </a:rPr>
            </a:br>
            <a:r>
              <a:rPr lang="ru-RU" sz="2000" b="1" i="1" dirty="0" smtClean="0">
                <a:latin typeface="Arial Narrow" pitchFamily="34" charset="0"/>
              </a:rPr>
              <a:t>суффикс -</a:t>
            </a:r>
            <a:r>
              <a:rPr lang="ru-RU" sz="2000" b="1" i="1" dirty="0" smtClean="0">
                <a:solidFill>
                  <a:srgbClr val="002060"/>
                </a:solidFill>
                <a:latin typeface="Arial Narrow" pitchFamily="34" charset="0"/>
              </a:rPr>
              <a:t>ость- </a:t>
            </a:r>
          </a:p>
          <a:p>
            <a:r>
              <a:rPr lang="ru-RU" sz="2000" b="1" i="1" dirty="0" smtClean="0">
                <a:latin typeface="Arial Narrow" pitchFamily="34" charset="0"/>
              </a:rPr>
              <a:t>окончание </a:t>
            </a:r>
            <a:r>
              <a:rPr lang="ru-RU" sz="2000" b="1" i="1" dirty="0" smtClean="0">
                <a:solidFill>
                  <a:srgbClr val="002060"/>
                </a:solidFill>
                <a:latin typeface="Arial Narrow" pitchFamily="34" charset="0"/>
              </a:rPr>
              <a:t>-нулевое- </a:t>
            </a:r>
            <a:r>
              <a:rPr lang="ru-RU" sz="2000" b="1" i="1" dirty="0" smtClean="0">
                <a:latin typeface="Arial Narrow" pitchFamily="34" charset="0"/>
              </a:rPr>
              <a:t/>
            </a:r>
            <a:br>
              <a:rPr lang="ru-RU" sz="2000" b="1" i="1" dirty="0" smtClean="0">
                <a:latin typeface="Arial Narrow" pitchFamily="34" charset="0"/>
              </a:rPr>
            </a:br>
            <a:r>
              <a:rPr lang="ru-RU" sz="2000" b="1" i="1" dirty="0" smtClean="0">
                <a:latin typeface="Arial Narrow" pitchFamily="34" charset="0"/>
              </a:rPr>
              <a:t>от слова </a:t>
            </a:r>
            <a:r>
              <a:rPr lang="ru-RU" sz="2000" b="1" i="1" dirty="0" err="1" smtClean="0">
                <a:solidFill>
                  <a:srgbClr val="002060"/>
                </a:solidFill>
                <a:latin typeface="Arial Narrow" pitchFamily="34" charset="0"/>
              </a:rPr>
              <a:t>радый</a:t>
            </a:r>
            <a:r>
              <a:rPr lang="ru-RU" sz="2000" b="1" i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  <a:p>
            <a:r>
              <a:rPr lang="ru-RU" sz="2000" b="1" i="1" dirty="0" smtClean="0">
                <a:latin typeface="Arial Narrow" pitchFamily="34" charset="0"/>
              </a:rPr>
              <a:t>способ образования - </a:t>
            </a:r>
            <a:r>
              <a:rPr lang="ru-RU" sz="2000" b="1" i="1" dirty="0" smtClean="0">
                <a:solidFill>
                  <a:srgbClr val="002060"/>
                </a:solidFill>
                <a:latin typeface="Arial Narrow" pitchFamily="34" charset="0"/>
              </a:rPr>
              <a:t>суффиксальный</a:t>
            </a:r>
            <a:endParaRPr lang="ru-RU" sz="20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7686" y="1857364"/>
            <a:ext cx="4357686" cy="30003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ru-RU" b="1" i="1" dirty="0" err="1" smtClean="0">
                <a:latin typeface="Arial Narrow" pitchFamily="34" charset="0"/>
              </a:rPr>
              <a:t>радост-н</a:t>
            </a:r>
            <a:r>
              <a:rPr lang="ru-RU" b="1" i="1" dirty="0" smtClean="0">
                <a:latin typeface="Arial Narrow" pitchFamily="34" charset="0"/>
              </a:rPr>
              <a:t>(</a:t>
            </a:r>
            <a:r>
              <a:rPr lang="ru-RU" b="1" i="1" dirty="0" err="1" smtClean="0">
                <a:latin typeface="Arial Narrow" pitchFamily="34" charset="0"/>
              </a:rPr>
              <a:t>ый</a:t>
            </a:r>
            <a:r>
              <a:rPr lang="ru-RU" b="1" i="1" dirty="0" smtClean="0">
                <a:latin typeface="Arial Narrow" pitchFamily="34" charset="0"/>
              </a:rPr>
              <a:t>), </a:t>
            </a:r>
          </a:p>
          <a:p>
            <a:r>
              <a:rPr lang="ru-RU" b="1" i="1" dirty="0" smtClean="0">
                <a:latin typeface="Arial Narrow" pitchFamily="34" charset="0"/>
              </a:rPr>
              <a:t>радостно, </a:t>
            </a:r>
          </a:p>
          <a:p>
            <a:r>
              <a:rPr lang="ru-RU" b="1" i="1" dirty="0" err="1" smtClean="0">
                <a:latin typeface="Arial Narrow" pitchFamily="34" charset="0"/>
              </a:rPr>
              <a:t>не-радостно</a:t>
            </a:r>
            <a:r>
              <a:rPr lang="ru-RU" b="1" i="1" dirty="0" smtClean="0">
                <a:latin typeface="Arial Narrow" pitchFamily="34" charset="0"/>
              </a:rPr>
              <a:t>, </a:t>
            </a:r>
            <a:r>
              <a:rPr lang="ru-RU" b="1" i="1" dirty="0" err="1" smtClean="0">
                <a:latin typeface="Arial Narrow" pitchFamily="34" charset="0"/>
              </a:rPr>
              <a:t>радостн-ость</a:t>
            </a:r>
            <a:r>
              <a:rPr lang="ru-RU" b="1" i="1" dirty="0" smtClean="0">
                <a:latin typeface="Arial Narrow" pitchFamily="34" charset="0"/>
              </a:rPr>
              <a:t>,</a:t>
            </a:r>
          </a:p>
          <a:p>
            <a:r>
              <a:rPr lang="ru-RU" b="1" i="1" dirty="0" smtClean="0">
                <a:latin typeface="Arial Narrow" pitchFamily="34" charset="0"/>
              </a:rPr>
              <a:t> </a:t>
            </a:r>
            <a:r>
              <a:rPr lang="ru-RU" b="1" i="1" dirty="0" err="1" smtClean="0">
                <a:latin typeface="Arial Narrow" pitchFamily="34" charset="0"/>
              </a:rPr>
              <a:t>не-радостность</a:t>
            </a:r>
            <a:r>
              <a:rPr lang="ru-RU" b="1" i="1" dirty="0" smtClean="0">
                <a:latin typeface="Arial Narrow" pitchFamily="34" charset="0"/>
              </a:rPr>
              <a:t>, нерадостный, безрадостный, </a:t>
            </a:r>
            <a:r>
              <a:rPr lang="ru-RU" b="1" i="1" dirty="0" err="1" smtClean="0">
                <a:latin typeface="Arial Narrow" pitchFamily="34" charset="0"/>
              </a:rPr>
              <a:t>безрадостн-о</a:t>
            </a:r>
            <a:r>
              <a:rPr lang="ru-RU" b="1" i="1" dirty="0" smtClean="0">
                <a:latin typeface="Arial Narrow" pitchFamily="34" charset="0"/>
              </a:rPr>
              <a:t>,</a:t>
            </a:r>
          </a:p>
          <a:p>
            <a:r>
              <a:rPr lang="ru-RU" b="1" i="1" dirty="0" smtClean="0">
                <a:latin typeface="Arial Narrow" pitchFamily="34" charset="0"/>
              </a:rPr>
              <a:t>  		  </a:t>
            </a:r>
            <a:r>
              <a:rPr lang="ru-RU" b="1" i="1" dirty="0" err="1" smtClean="0">
                <a:latin typeface="Arial Narrow" pitchFamily="34" charset="0"/>
              </a:rPr>
              <a:t>жизне-радост-н</a:t>
            </a:r>
            <a:r>
              <a:rPr lang="ru-RU" b="1" i="1" dirty="0" smtClean="0">
                <a:latin typeface="Arial Narrow" pitchFamily="34" charset="0"/>
              </a:rPr>
              <a:t>(</a:t>
            </a:r>
            <a:r>
              <a:rPr lang="ru-RU" b="1" i="1" dirty="0" err="1" smtClean="0">
                <a:latin typeface="Arial Narrow" pitchFamily="34" charset="0"/>
              </a:rPr>
              <a:t>ый</a:t>
            </a:r>
            <a:r>
              <a:rPr lang="ru-RU" b="1" i="1" dirty="0" smtClean="0">
                <a:latin typeface="Arial Narrow" pitchFamily="34" charset="0"/>
              </a:rPr>
              <a:t>) - жизнерадостно, </a:t>
            </a:r>
            <a:r>
              <a:rPr lang="ru-RU" b="1" i="1" dirty="0" err="1" smtClean="0">
                <a:latin typeface="Arial Narrow" pitchFamily="34" charset="0"/>
              </a:rPr>
              <a:t>жизнерадостностьне-жизнерадостный</a:t>
            </a:r>
            <a:r>
              <a:rPr lang="ru-RU" b="1" i="1" dirty="0" smtClean="0">
                <a:latin typeface="Arial Narrow" pitchFamily="34" charset="0"/>
              </a:rPr>
              <a:t>, </a:t>
            </a:r>
            <a:r>
              <a:rPr lang="ru-RU" b="1" i="1" dirty="0" err="1" smtClean="0">
                <a:latin typeface="Arial Narrow" pitchFamily="34" charset="0"/>
              </a:rPr>
              <a:t>радова-ть</a:t>
            </a:r>
            <a:r>
              <a:rPr lang="ru-RU" b="1" i="1" dirty="0" smtClean="0">
                <a:latin typeface="Arial Narrow" pitchFamily="34" charset="0"/>
              </a:rPr>
              <a:t> - </a:t>
            </a:r>
            <a:r>
              <a:rPr lang="ru-RU" b="1" i="1" dirty="0" err="1" smtClean="0">
                <a:latin typeface="Arial Narrow" pitchFamily="34" charset="0"/>
              </a:rPr>
              <a:t>радовать-ся</a:t>
            </a:r>
            <a:r>
              <a:rPr lang="ru-RU" b="1" i="1" dirty="0" smtClean="0">
                <a:latin typeface="Arial Narrow" pitchFamily="34" charset="0"/>
              </a:rPr>
              <a:t> –</a:t>
            </a:r>
          </a:p>
          <a:p>
            <a:r>
              <a:rPr lang="ru-RU" b="1" i="1" dirty="0" smtClean="0">
                <a:latin typeface="Arial Narrow" pitchFamily="34" charset="0"/>
              </a:rPr>
              <a:t> </a:t>
            </a:r>
            <a:r>
              <a:rPr lang="ru-RU" b="1" i="1" dirty="0" err="1" smtClean="0">
                <a:latin typeface="Arial Narrow" pitchFamily="34" charset="0"/>
              </a:rPr>
              <a:t>воз-радоваться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71670" y="1071546"/>
            <a:ext cx="571504" cy="78581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143636" y="1071546"/>
            <a:ext cx="571504" cy="78581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1241</Words>
  <Application>Microsoft Office PowerPoint</Application>
  <PresentationFormat>Экран (4:3)</PresentationFormat>
  <Paragraphs>219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    Межмуниципальный конкурс презентаций «Энциклопедия одного слова»  </vt:lpstr>
      <vt:lpstr>Цель и задачи </vt:lpstr>
      <vt:lpstr>Аннотация</vt:lpstr>
      <vt:lpstr>Лексическое значение </vt:lpstr>
      <vt:lpstr>   Слово «радость»в философском словаре </vt:lpstr>
      <vt:lpstr> Слово в славянской мифологии </vt:lpstr>
      <vt:lpstr> Этимологический анализ слова </vt:lpstr>
      <vt:lpstr>Морфологические и синтаксические свойства </vt:lpstr>
      <vt:lpstr>  </vt:lpstr>
      <vt:lpstr>Синонимы и антонимы</vt:lpstr>
      <vt:lpstr>Презентация PowerPoint</vt:lpstr>
      <vt:lpstr>Эпитеты к слову «радость»</vt:lpstr>
      <vt:lpstr>Рифмы к слову  </vt:lpstr>
      <vt:lpstr>  </vt:lpstr>
      <vt:lpstr>Слово в пословицах и поговорках</vt:lpstr>
      <vt:lpstr>Частушки </vt:lpstr>
      <vt:lpstr>«Радость» в поэтических строках</vt:lpstr>
      <vt:lpstr>Презентация PowerPoint</vt:lpstr>
      <vt:lpstr> Слово в живописи Николай Константинович Рерих  «Три радости» </vt:lpstr>
      <vt:lpstr> Афоризмы </vt:lpstr>
      <vt:lpstr>Список литературы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118</cp:revision>
  <dcterms:created xsi:type="dcterms:W3CDTF">2011-01-24T14:48:45Z</dcterms:created>
  <dcterms:modified xsi:type="dcterms:W3CDTF">2015-01-23T04:21:03Z</dcterms:modified>
</cp:coreProperties>
</file>